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90" autoAdjust="0"/>
  </p:normalViewPr>
  <p:slideViewPr>
    <p:cSldViewPr>
      <p:cViewPr>
        <p:scale>
          <a:sx n="290" d="100"/>
          <a:sy n="290" d="100"/>
        </p:scale>
        <p:origin x="9114" y="20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549E76-8224-4FC7-BC81-FC6B18563C0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54426F-F1D6-483B-B8F0-D4336DDBB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214422"/>
            <a:ext cx="7851648" cy="3143272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Развитие элементарных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математических представлений  дошкольников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через использование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игровых занимательных </a:t>
            </a:r>
            <a:b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</a:b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 Black" pitchFamily="34" charset="0"/>
              </a:rPr>
              <a:t>технологий</a:t>
            </a:r>
            <a:endParaRPr lang="ru-RU" sz="32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6215106" cy="3571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МБ ДОУ ДС№2 «Крепыш»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6215082"/>
            <a:ext cx="3100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 Власова Л.В.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ru-RU" dirty="0"/>
          </a:p>
        </p:txBody>
      </p:sp>
      <p:pic>
        <p:nvPicPr>
          <p:cNvPr id="4" name="Рисунок 3" descr="https://sun9-72.userapi.com/c850636/v850636230/16fc4e/40YpV6no54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2212" y="-1428784"/>
            <a:ext cx="10454986" cy="7107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un9-69.userapi.com/c850636/v850636230/16fc60/_cN7OeMV0_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16922" y="-1285908"/>
            <a:ext cx="10451811" cy="700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un9-27.userapi.com/c850636/v850636230/16fc57/TlPJRyAZ8d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500174"/>
            <a:ext cx="58740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9-8.userapi.com/c850636/v850636230/16fc72/1Q8tLvhEJWo.jpg"/>
          <p:cNvPicPr/>
          <p:nvPr/>
        </p:nvPicPr>
        <p:blipFill>
          <a:blip r:embed="rId5"/>
          <a:srcRect l="31955" t="25653" r="51635" b="53824"/>
          <a:stretch>
            <a:fillRect/>
          </a:stretch>
        </p:blipFill>
        <p:spPr bwMode="auto">
          <a:xfrm>
            <a:off x="4143372" y="3357586"/>
            <a:ext cx="8572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un9-8.userapi.com/c850636/v850636230/16fc72/1Q8tLvhEJWo.jpg"/>
          <p:cNvPicPr/>
          <p:nvPr/>
        </p:nvPicPr>
        <p:blipFill>
          <a:blip r:embed="rId5"/>
          <a:srcRect l="6045" t="25653" r="78409" b="52542"/>
          <a:stretch>
            <a:fillRect/>
          </a:stretch>
        </p:blipFill>
        <p:spPr bwMode="auto">
          <a:xfrm>
            <a:off x="2928926" y="328614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9-8.userapi.com/c850636/v850636230/16fc72/1Q8tLvhEJWo.jpg"/>
          <p:cNvPicPr/>
          <p:nvPr/>
        </p:nvPicPr>
        <p:blipFill>
          <a:blip r:embed="rId5"/>
          <a:srcRect l="54410" t="28218" r="28317" b="51259"/>
          <a:stretch>
            <a:fillRect/>
          </a:stretch>
        </p:blipFill>
        <p:spPr bwMode="auto">
          <a:xfrm>
            <a:off x="6357950" y="3286148"/>
            <a:ext cx="107157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sun9-8.userapi.com/c850636/v850636230/16fc72/1Q8tLvhEJWo.jpg"/>
          <p:cNvPicPr/>
          <p:nvPr/>
        </p:nvPicPr>
        <p:blipFill>
          <a:blip r:embed="rId5"/>
          <a:srcRect l="79996" t="25653" r="4134" b="52908"/>
          <a:stretch>
            <a:fillRect/>
          </a:stretch>
        </p:blipFill>
        <p:spPr bwMode="auto">
          <a:xfrm>
            <a:off x="5286380" y="328614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2"/>
          <p:cNvSpPr txBox="1">
            <a:spLocks noGrp="1"/>
          </p:cNvSpPr>
          <p:nvPr>
            <p:ph type="title"/>
          </p:nvPr>
        </p:nvSpPr>
        <p:spPr>
          <a:xfrm>
            <a:off x="1643042" y="142852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«Разложи</a:t>
            </a:r>
            <a:r>
              <a:rPr kumimoji="0" lang="ru-RU" sz="4100" b="1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правильно</a:t>
            </a:r>
            <a:r>
              <a:rPr kumimoji="0" lang="ru-RU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»</a:t>
            </a:r>
            <a:endParaRPr kumimoji="0" lang="ru-RU" sz="41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928662" y="2428868"/>
            <a:ext cx="9086856" cy="1643074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Спасибо за внимание!</a:t>
            </a:r>
            <a:endParaRPr kumimoji="0" lang="ru-RU" sz="5400" b="1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358214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Игра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- это искра, зажигающая огонёк пытливости и любознательности.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(В А. Сухомлинский)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Обучение математике детей дошкольного возраста немыслимо без использования занимательных игр, задач, развлечений. 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Когда внимание ребёнка приковано к игре, к выполнению игровых задач, он сам того не замечая, преодолевает трудности математического характера, учится оперировать имеющимися знаниями.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29850" y="857232"/>
            <a:ext cx="3186106" cy="9397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428736"/>
            <a:ext cx="8001056" cy="48577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разнообразные дидактические игры: настольно-печатные и с предметами; обучающие и развивающие авторские игры (разработанные А. А. Столяром, Б. П. Никитиным); шашки, шахматы;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занимательный математический материал: головоломки, геометрические мозаики и конструкторы, лабиринты, задачи-шутки, задачи на трансфигурацию (например, для игры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Танграм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);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отдельные дидактические средства: блоки 3.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Дьенеша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(логические блоки), палочки X.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Кюзенера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счетный материал (отличный от того, что применяется на занятиях), кубики с цифрами и знаками, детские вычислительные машины и многое другое; 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книги с учебно-познавательным содержанием для чтения детям и рассматривания иллюстраций.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42918"/>
            <a:ext cx="7467600" cy="86834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100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К занимательным игровым технологиям относятся:</a:t>
            </a:r>
            <a:r>
              <a:rPr lang="ru-RU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/>
            </a:r>
            <a:br>
              <a:rPr lang="ru-RU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</a:br>
            <a:endParaRPr lang="ru-RU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24205"/>
            <a:ext cx="8072462" cy="43765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Сущность занимательности – новизна, необычность, неожиданность.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Занимательный математический материал: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Активизирует умственную деятельность;</a:t>
            </a:r>
          </a:p>
          <a:p>
            <a:r>
              <a:rPr lang="ru-RU" dirty="0" smtClean="0"/>
              <a:t>Заинтересовывает математическим содержанием;</a:t>
            </a:r>
          </a:p>
          <a:p>
            <a:r>
              <a:rPr lang="ru-RU" dirty="0" smtClean="0"/>
              <a:t>Увлекает и развлекает детей;</a:t>
            </a:r>
          </a:p>
          <a:p>
            <a:r>
              <a:rPr lang="ru-RU" dirty="0" smtClean="0"/>
              <a:t>Развивает ум;</a:t>
            </a:r>
          </a:p>
          <a:p>
            <a:r>
              <a:rPr lang="ru-RU" dirty="0" smtClean="0"/>
              <a:t>Расширяет, углубляет математические представления;</a:t>
            </a:r>
          </a:p>
          <a:p>
            <a:r>
              <a:rPr lang="ru-RU" dirty="0" smtClean="0"/>
              <a:t>Закрепляет полученные знания и умения.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100" cap="all" dirty="0" smtClean="0">
                <a:ln w="0"/>
                <a:solidFill>
                  <a:schemeClr val="bg2">
                    <a:lumMod val="2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  <a:cs typeface="Arial" pitchFamily="34" charset="0"/>
              </a:rPr>
              <a:t>Занимательный математический материал</a:t>
            </a:r>
            <a:endParaRPr lang="ru-RU" sz="3100" cap="all" dirty="0">
              <a:ln w="0"/>
              <a:solidFill>
                <a:schemeClr val="bg2">
                  <a:lumMod val="2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429784" y="0"/>
            <a:ext cx="8215370" cy="1143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Представляю Вашему вниманию занимательный игровой материал по формированию элементарных математических представлений.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714356"/>
            <a:ext cx="5286412" cy="92868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Числовой лабиринт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" name="Таблица 60"/>
          <p:cNvGraphicFramePr>
            <a:graphicFrameLocks noGrp="1"/>
          </p:cNvGraphicFramePr>
          <p:nvPr/>
        </p:nvGraphicFramePr>
        <p:xfrm>
          <a:off x="6500826" y="2143117"/>
          <a:ext cx="2000265" cy="1841076"/>
        </p:xfrm>
        <a:graphic>
          <a:graphicData uri="http://schemas.openxmlformats.org/drawingml/2006/table">
            <a:tbl>
              <a:tblPr/>
              <a:tblGrid>
                <a:gridCol w="481239"/>
                <a:gridCol w="506342"/>
                <a:gridCol w="506342"/>
                <a:gridCol w="506342"/>
              </a:tblGrid>
              <a:tr h="45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1500167" y="2166744"/>
          <a:ext cx="2000265" cy="1841076"/>
        </p:xfrm>
        <a:graphic>
          <a:graphicData uri="http://schemas.openxmlformats.org/drawingml/2006/table">
            <a:tbl>
              <a:tblPr/>
              <a:tblGrid>
                <a:gridCol w="481239"/>
                <a:gridCol w="506342"/>
                <a:gridCol w="506342"/>
                <a:gridCol w="506342"/>
              </a:tblGrid>
              <a:tr h="45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4000496" y="2143117"/>
          <a:ext cx="2000265" cy="1841076"/>
        </p:xfrm>
        <a:graphic>
          <a:graphicData uri="http://schemas.openxmlformats.org/drawingml/2006/table">
            <a:tbl>
              <a:tblPr/>
              <a:tblGrid>
                <a:gridCol w="481239"/>
                <a:gridCol w="506342"/>
                <a:gridCol w="506342"/>
                <a:gridCol w="506342"/>
              </a:tblGrid>
              <a:tr h="45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" name="Заголовок 2"/>
          <p:cNvSpPr txBox="1">
            <a:spLocks/>
          </p:cNvSpPr>
          <p:nvPr/>
        </p:nvSpPr>
        <p:spPr>
          <a:xfrm>
            <a:off x="1500166" y="4357694"/>
            <a:ext cx="6929486" cy="928686"/>
          </a:xfrm>
          <a:prstGeom prst="rect">
            <a:avLst/>
          </a:prstGeom>
        </p:spPr>
        <p:txBody>
          <a:bodyPr vert="horz" rtlCol="0" anchor="ctr">
            <a:normAutofit fontScale="8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  </a:t>
            </a:r>
            <a:r>
              <a:rPr lang="ru-RU" sz="4100" dirty="0" err="1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</a:t>
            </a:r>
            <a:r>
              <a:rPr kumimoji="0" lang="ru-RU" sz="4100" i="0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роведи</a:t>
            </a:r>
            <a:r>
              <a:rPr kumimoji="0" lang="ru-RU" sz="41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все дорожки из чисел.</a:t>
            </a:r>
            <a:endParaRPr kumimoji="0" lang="ru-RU" sz="410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429784" y="0"/>
            <a:ext cx="8215370" cy="11430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  Представляю Вашему вниманию занимательный игровой материал по формированию элементарных математических представлений.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0"/>
            <a:ext cx="5286412" cy="92868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«Кто куда летит?»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Заголовок 2"/>
          <p:cNvSpPr txBox="1">
            <a:spLocks/>
          </p:cNvSpPr>
          <p:nvPr/>
        </p:nvSpPr>
        <p:spPr>
          <a:xfrm>
            <a:off x="1214414" y="4786322"/>
            <a:ext cx="7643866" cy="714380"/>
          </a:xfrm>
          <a:prstGeom prst="rect">
            <a:avLst/>
          </a:prstGeom>
        </p:spPr>
        <p:txBody>
          <a:bodyPr vert="horz" rtlCol="0" anchor="ctr">
            <a:normAutofit fontScale="6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  </a:t>
            </a:r>
            <a:r>
              <a:rPr lang="ru-RU" sz="4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Отметь крестиками в таблице, кто куда летит.</a:t>
            </a:r>
            <a:endParaRPr kumimoji="0" lang="ru-RU" sz="410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2"/>
          <a:stretch>
            <a:fillRect/>
          </a:stretch>
        </p:blipFill>
        <p:spPr>
          <a:xfrm>
            <a:off x="1500166" y="1214422"/>
            <a:ext cx="3500462" cy="3357586"/>
          </a:xfrm>
          <a:prstGeom prst="rect">
            <a:avLst/>
          </a:prstGeom>
        </p:spPr>
      </p:pic>
      <p:pic>
        <p:nvPicPr>
          <p:cNvPr id="32" name="Picture 16" descr="Божья коров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285860"/>
            <a:ext cx="571504" cy="571504"/>
          </a:xfrm>
          <a:prstGeom prst="rect">
            <a:avLst/>
          </a:prstGeom>
          <a:noFill/>
        </p:spPr>
      </p:pic>
      <p:pic>
        <p:nvPicPr>
          <p:cNvPr id="33" name="Picture 15" descr="https://img.labirint.ru/images/comments_pic/1321/0_3caa06be82812fee803dd072158977ab_1369136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5" y="2571744"/>
            <a:ext cx="571504" cy="585787"/>
          </a:xfrm>
          <a:prstGeom prst="rect">
            <a:avLst/>
          </a:prstGeom>
          <a:noFill/>
        </p:spPr>
      </p:pic>
      <p:pic>
        <p:nvPicPr>
          <p:cNvPr id="34" name="Picture 14" descr="https://img.labirint.ru/images/comments_pic/1321/0_3caa06be82812fee803dd072158977ab_1369136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8549" y="3214686"/>
            <a:ext cx="564559" cy="542924"/>
          </a:xfrm>
          <a:prstGeom prst="rect">
            <a:avLst/>
          </a:prstGeom>
          <a:noFill/>
        </p:spPr>
      </p:pic>
      <p:pic>
        <p:nvPicPr>
          <p:cNvPr id="35" name="Picture 13" descr="https://img.labirint.ru/images/comments_pic/1321/0_3caa06be82812fee803dd072158977ab_1369136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3924814"/>
            <a:ext cx="612197" cy="575756"/>
          </a:xfrm>
          <a:prstGeom prst="rect">
            <a:avLst/>
          </a:prstGeom>
          <a:noFill/>
        </p:spPr>
      </p:pic>
      <p:pic>
        <p:nvPicPr>
          <p:cNvPr id="36" name="Picture 12" descr="Зеленая стрекоза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678" y="1357298"/>
            <a:ext cx="628132" cy="500066"/>
          </a:xfrm>
          <a:prstGeom prst="rect">
            <a:avLst/>
          </a:prstGeom>
          <a:noFill/>
        </p:spPr>
      </p:pic>
      <p:pic>
        <p:nvPicPr>
          <p:cNvPr id="37" name="Picture 11" descr="https://img.labirint.ru/images/comments_pic/1321/0_3caa06be82812fee803dd072158977ab_13691365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71604" y="1928802"/>
            <a:ext cx="571503" cy="573409"/>
          </a:xfrm>
          <a:prstGeom prst="rect">
            <a:avLst/>
          </a:prstGeom>
          <a:noFill/>
        </p:spPr>
      </p:pic>
      <p:pic>
        <p:nvPicPr>
          <p:cNvPr id="38" name="Picture 10" descr="Ярко синяя бабочка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14546" y="1357298"/>
            <a:ext cx="652344" cy="495298"/>
          </a:xfrm>
          <a:prstGeom prst="rect">
            <a:avLst/>
          </a:prstGeom>
          <a:noFill/>
        </p:spPr>
      </p:pic>
      <p:pic>
        <p:nvPicPr>
          <p:cNvPr id="39" name="Picture 9" descr="Шмель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7170" y="1285860"/>
            <a:ext cx="620291" cy="571504"/>
          </a:xfrm>
          <a:prstGeom prst="rect">
            <a:avLst/>
          </a:prstGeom>
          <a:noFill/>
        </p:spPr>
      </p:pic>
      <p:pic>
        <p:nvPicPr>
          <p:cNvPr id="40" name="Picture 10" descr="Ярко синяя бабочка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2066" y="1357298"/>
            <a:ext cx="652344" cy="495298"/>
          </a:xfrm>
          <a:prstGeom prst="rect">
            <a:avLst/>
          </a:prstGeom>
          <a:noFill/>
        </p:spPr>
      </p:pic>
      <p:pic>
        <p:nvPicPr>
          <p:cNvPr id="41" name="Picture 16" descr="Божья коровка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285860"/>
            <a:ext cx="571504" cy="571504"/>
          </a:xfrm>
          <a:prstGeom prst="rect">
            <a:avLst/>
          </a:prstGeom>
          <a:noFill/>
        </p:spPr>
      </p:pic>
      <p:pic>
        <p:nvPicPr>
          <p:cNvPr id="42" name="Picture 12" descr="Зеленая стрекоза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7074" y="1357298"/>
            <a:ext cx="628132" cy="500066"/>
          </a:xfrm>
          <a:prstGeom prst="rect">
            <a:avLst/>
          </a:prstGeom>
          <a:noFill/>
        </p:spPr>
      </p:pic>
      <p:pic>
        <p:nvPicPr>
          <p:cNvPr id="43" name="Picture 9" descr="Шмель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7857" y="1285860"/>
            <a:ext cx="620291" cy="571504"/>
          </a:xfrm>
          <a:prstGeom prst="rect">
            <a:avLst/>
          </a:prstGeom>
          <a:noFill/>
        </p:spPr>
      </p:pic>
      <p:pic>
        <p:nvPicPr>
          <p:cNvPr id="44" name="Picture 11" descr="https://img.labirint.ru/images/comments_pic/1321/0_3caa06be82812fee803dd072158977ab_13691365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3504" y="3857628"/>
            <a:ext cx="571503" cy="573409"/>
          </a:xfrm>
          <a:prstGeom prst="rect">
            <a:avLst/>
          </a:prstGeom>
          <a:noFill/>
        </p:spPr>
      </p:pic>
      <p:pic>
        <p:nvPicPr>
          <p:cNvPr id="45" name="Picture 15" descr="https://img.labirint.ru/images/comments_pic/1321/0_3caa06be82812fee803dd072158977ab_1369136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929066"/>
            <a:ext cx="571504" cy="585787"/>
          </a:xfrm>
          <a:prstGeom prst="rect">
            <a:avLst/>
          </a:prstGeom>
          <a:noFill/>
        </p:spPr>
      </p:pic>
      <p:pic>
        <p:nvPicPr>
          <p:cNvPr id="46" name="Picture 14" descr="https://img.labirint.ru/images/comments_pic/1321/0_3caa06be82812fee803dd072158977ab_1369136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0647" y="3929066"/>
            <a:ext cx="564559" cy="542924"/>
          </a:xfrm>
          <a:prstGeom prst="rect">
            <a:avLst/>
          </a:prstGeom>
          <a:noFill/>
        </p:spPr>
      </p:pic>
      <p:pic>
        <p:nvPicPr>
          <p:cNvPr id="47" name="Picture 13" descr="https://img.labirint.ru/images/comments_pic/1321/0_3caa06be82812fee803dd072158977ab_1369136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8827" y="3929066"/>
            <a:ext cx="612197" cy="575756"/>
          </a:xfrm>
          <a:prstGeom prst="rect">
            <a:avLst/>
          </a:prstGeom>
          <a:noFill/>
        </p:spPr>
      </p:pic>
      <p:cxnSp>
        <p:nvCxnSpPr>
          <p:cNvPr id="48" name="Прямая со стрелкой 47"/>
          <p:cNvCxnSpPr/>
          <p:nvPr/>
        </p:nvCxnSpPr>
        <p:spPr>
          <a:xfrm rot="16200000" flipH="1">
            <a:off x="5179223" y="2107397"/>
            <a:ext cx="1857388" cy="1500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4822033" y="2536025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5536413" y="2536025"/>
            <a:ext cx="1857388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>
            <a:off x="6715140" y="2857496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2357422" y="3357562"/>
            <a:ext cx="285752" cy="2857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2357422" y="3357562"/>
            <a:ext cx="285752" cy="2857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429784" y="0"/>
            <a:ext cx="8215370" cy="114300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</p:txBody>
      </p:sp>
      <p:sp>
        <p:nvSpPr>
          <p:cNvPr id="64" name="Заголовок 2"/>
          <p:cNvSpPr txBox="1">
            <a:spLocks/>
          </p:cNvSpPr>
          <p:nvPr/>
        </p:nvSpPr>
        <p:spPr>
          <a:xfrm>
            <a:off x="1285852" y="4500570"/>
            <a:ext cx="7643866" cy="714380"/>
          </a:xfrm>
          <a:prstGeom prst="rect">
            <a:avLst/>
          </a:prstGeom>
        </p:spPr>
        <p:txBody>
          <a:bodyPr vert="horz" rtlCol="0" anchor="ctr">
            <a:normAutofit fontScale="6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  </a:t>
            </a:r>
            <a:r>
              <a:rPr lang="ru-RU" sz="41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Нарисуй ещё 2 другие дороги стрелками на карте и запиши их в таблице по образцу.</a:t>
            </a:r>
            <a:endParaRPr kumimoji="0" lang="ru-RU" sz="410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714348" y="1119157"/>
            <a:ext cx="78377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" name="Рисунок 28" descr="https://cdn.eksmo.ru/v2/VEN000000000434872/PDF/VEN000000000434872-3.png"/>
          <p:cNvPicPr/>
          <p:nvPr/>
        </p:nvPicPr>
        <p:blipFill>
          <a:blip r:embed="rId2"/>
          <a:srcRect l="9888" t="59707" r="11804" b="10631"/>
          <a:stretch>
            <a:fillRect/>
          </a:stretch>
        </p:blipFill>
        <p:spPr bwMode="auto">
          <a:xfrm>
            <a:off x="857200" y="357166"/>
            <a:ext cx="74295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Прямая со стрелкой 54"/>
          <p:cNvCxnSpPr/>
          <p:nvPr/>
        </p:nvCxnSpPr>
        <p:spPr>
          <a:xfrm rot="5400000">
            <a:off x="10109239" y="382111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786050" y="-400055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>
            <a:off x="9966363" y="2106603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6572264" y="1643050"/>
            <a:ext cx="571504" cy="500066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s://cdn.eksmo.ru/v2/VEN000000000434872/PDF/VEN000000000434872-3.png"/>
          <p:cNvPicPr/>
          <p:nvPr/>
        </p:nvPicPr>
        <p:blipFill>
          <a:blip r:embed="rId2"/>
          <a:srcRect l="70125" t="70545" r="24604" b="26032"/>
          <a:stretch>
            <a:fillRect/>
          </a:stretch>
        </p:blipFill>
        <p:spPr bwMode="auto">
          <a:xfrm rot="10800000">
            <a:off x="6572264" y="1714488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71422"/>
            <a:ext cx="5286412" cy="928686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«Числовые домики»</a:t>
            </a:r>
            <a:endParaRPr lang="ru-RU" u="sng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Заголовок 2"/>
          <p:cNvSpPr txBox="1">
            <a:spLocks/>
          </p:cNvSpPr>
          <p:nvPr/>
        </p:nvSpPr>
        <p:spPr>
          <a:xfrm>
            <a:off x="1214414" y="4786322"/>
            <a:ext cx="7643866" cy="71438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100" i="0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2"/>
          <a:srcRect l="6882" r="15233"/>
          <a:stretch>
            <a:fillRect/>
          </a:stretch>
        </p:blipFill>
        <p:spPr bwMode="auto">
          <a:xfrm>
            <a:off x="4714876" y="1214422"/>
            <a:ext cx="3440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1142974" y="2214555"/>
          <a:ext cx="2786084" cy="2500329"/>
        </p:xfrm>
        <a:graphic>
          <a:graphicData uri="http://schemas.openxmlformats.org/drawingml/2006/table">
            <a:tbl>
              <a:tblPr/>
              <a:tblGrid>
                <a:gridCol w="696521"/>
                <a:gridCol w="696521"/>
                <a:gridCol w="696521"/>
                <a:gridCol w="696521"/>
              </a:tblGrid>
              <a:tr h="73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cap="none" spc="0" dirty="0" smtClean="0">
                          <a:ln w="17780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50800" algn="tl" rotWithShape="0">
                              <a:srgbClr val="000000"/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b="1" cap="none" spc="0" dirty="0">
                        <a:ln w="17780" cmpd="sng">
                          <a:solidFill>
                            <a:schemeClr val="tx1"/>
                          </a:solidFill>
                          <a:prstDash val="solid"/>
                          <a:miter lim="800000"/>
                        </a:ln>
                        <a:solidFill>
                          <a:sysClr val="windowText" lastClr="000000"/>
                        </a:solidFill>
                        <a:effectLst>
                          <a:outerShdw blurRad="50800" algn="tl" rotWithShape="0">
                            <a:srgbClr val="000000"/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668" y="1000108"/>
            <a:ext cx="2900354" cy="3090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1787238" y="-714404"/>
            <a:ext cx="857256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14099"/>
          <a:stretch>
            <a:fillRect/>
          </a:stretch>
        </p:blipFill>
        <p:spPr bwMode="auto">
          <a:xfrm>
            <a:off x="3571868" y="357166"/>
            <a:ext cx="49292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785786" y="2714620"/>
            <a:ext cx="2214578" cy="928686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«Часы»</a:t>
            </a:r>
            <a:endParaRPr kumimoji="0" lang="ru-RU" sz="4100" b="1" i="0" u="sng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</TotalTime>
  <Words>334</Words>
  <Application>Microsoft Office PowerPoint</Application>
  <PresentationFormat>Экран 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Развитие элементарных  математических представлений  дошкольников  через использование  игровых занимательных  технологий</vt:lpstr>
      <vt:lpstr>Слайд 2</vt:lpstr>
      <vt:lpstr>К занимательным игровым технологиям относятся: </vt:lpstr>
      <vt:lpstr> Занимательный математический материал</vt:lpstr>
      <vt:lpstr>Числовой лабиринт</vt:lpstr>
      <vt:lpstr>«Кто куда летит?»</vt:lpstr>
      <vt:lpstr>Слайд 7</vt:lpstr>
      <vt:lpstr>«Числовые домики»</vt:lpstr>
      <vt:lpstr>Слайд 9</vt:lpstr>
      <vt:lpstr>«Разложи правильно»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37</cp:revision>
  <dcterms:created xsi:type="dcterms:W3CDTF">2019-12-09T18:52:51Z</dcterms:created>
  <dcterms:modified xsi:type="dcterms:W3CDTF">2019-12-10T08:30:48Z</dcterms:modified>
</cp:coreProperties>
</file>